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8"/>
  </p:notesMasterIdLst>
  <p:handoutMasterIdLst>
    <p:handoutMasterId r:id="rId9"/>
  </p:handoutMasterIdLst>
  <p:sldIdLst>
    <p:sldId id="362" r:id="rId2"/>
    <p:sldId id="515" r:id="rId3"/>
    <p:sldId id="516" r:id="rId4"/>
    <p:sldId id="518" r:id="rId5"/>
    <p:sldId id="519" r:id="rId6"/>
    <p:sldId id="520" r:id="rId7"/>
  </p:sldIdLst>
  <p:sldSz cx="9144000" cy="5715000" type="screen16x1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9900"/>
    <a:srgbClr val="F7F39B"/>
    <a:srgbClr val="F7A9DB"/>
    <a:srgbClr val="EE50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深色样式 1 - 强调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深色样式 1 - 强调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深色样式 1 - 强调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FECB4D8-DB02-4DC6-A0A2-4F2EBAE1DC90}" styleName="中度样式 1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主题样式 2 - 强调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31" autoAdjust="0"/>
    <p:restoredTop sz="77333" autoAdjust="0"/>
  </p:normalViewPr>
  <p:slideViewPr>
    <p:cSldViewPr>
      <p:cViewPr>
        <p:scale>
          <a:sx n="130" d="100"/>
          <a:sy n="130" d="100"/>
        </p:scale>
        <p:origin x="768" y="144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258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22964B83-8345-4413-A6F1-F270C629A6EF}" type="datetimeFigureOut">
              <a:rPr lang="zh-CN" altLang="en-US"/>
              <a:pPr>
                <a:defRPr/>
              </a:pPr>
              <a:t>2021/2/24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9E9E8CFC-36A4-4335-B8DC-FF0EF578EF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1222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4C19EE3-F66F-4767-A6F3-5D41C12A3E82}" type="datetimeFigureOut">
              <a:rPr lang="zh-CN" altLang="en-US"/>
              <a:pPr>
                <a:defRPr/>
              </a:pPr>
              <a:t>2021/2/24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806E125-48F0-476E-9C48-2A74794AF4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11144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HINAEDU_RGB_2006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500046"/>
            <a:ext cx="1220785" cy="38334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5" name="图片 4" descr="CHINAEDU_RGB_2006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29522" y="500046"/>
            <a:ext cx="1220785" cy="38334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00034" y="2428872"/>
            <a:ext cx="6386530" cy="1010707"/>
          </a:xfrm>
        </p:spPr>
        <p:txBody>
          <a:bodyPr/>
          <a:lstStyle>
            <a:lvl1pPr>
              <a:defRPr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00034" y="3500442"/>
            <a:ext cx="6400800" cy="54769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14375" y="857250"/>
            <a:ext cx="5286375" cy="46038"/>
          </a:xfrm>
          <a:prstGeom prst="rect">
            <a:avLst/>
          </a:prstGeom>
          <a:gradFill flip="none" rotWithShape="1">
            <a:gsLst>
              <a:gs pos="21000">
                <a:schemeClr val="accent6">
                  <a:lumMod val="75000"/>
                </a:schemeClr>
              </a:gs>
              <a:gs pos="77000">
                <a:schemeClr val="accent6">
                  <a:lumMod val="75000"/>
                  <a:tint val="44500"/>
                  <a:satMod val="160000"/>
                  <a:alpha val="0"/>
                </a:schemeClr>
              </a:gs>
              <a:gs pos="51000">
                <a:schemeClr val="accent6">
                  <a:lumMod val="75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5" name="图片 4" descr="CHINAEDU_RGB_2006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4786326"/>
            <a:ext cx="1220785" cy="38334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6" name="矩形 5"/>
          <p:cNvSpPr/>
          <p:nvPr userDrawn="1"/>
        </p:nvSpPr>
        <p:spPr>
          <a:xfrm>
            <a:off x="714375" y="857250"/>
            <a:ext cx="5286375" cy="46038"/>
          </a:xfrm>
          <a:prstGeom prst="rect">
            <a:avLst/>
          </a:prstGeom>
          <a:gradFill flip="none" rotWithShape="1">
            <a:gsLst>
              <a:gs pos="21000">
                <a:schemeClr val="accent6">
                  <a:lumMod val="75000"/>
                </a:schemeClr>
              </a:gs>
              <a:gs pos="77000">
                <a:schemeClr val="accent6">
                  <a:lumMod val="75000"/>
                  <a:tint val="44500"/>
                  <a:satMod val="160000"/>
                  <a:alpha val="0"/>
                </a:schemeClr>
              </a:gs>
              <a:gs pos="51000">
                <a:schemeClr val="accent6">
                  <a:lumMod val="75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7" name="图片 6" descr="CHINAEDU_RGB_2006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29522" y="4786326"/>
            <a:ext cx="1220785" cy="38334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10" y="214294"/>
            <a:ext cx="5614998" cy="952500"/>
          </a:xfrm>
        </p:spPr>
        <p:txBody>
          <a:bodyPr/>
          <a:lstStyle>
            <a:lvl1pPr algn="l"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2910" y="1285864"/>
            <a:ext cx="8015286" cy="342902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5614988" cy="95250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09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28625" y="1643063"/>
            <a:ext cx="8229600" cy="346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effectLst>
            <a:reflection blurRad="6350" stA="50000" endA="300" endPos="50000" dist="60007" dir="5400000" sy="-100000" algn="bl" rotWithShape="0"/>
          </a:effectLst>
          <a:latin typeface="微软雅黑" pitchFamily="34" charset="-122"/>
          <a:ea typeface="微软雅黑" pitchFamily="34" charset="-122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itchFamily="34" charset="-122"/>
          <a:ea typeface="微软雅黑" pitchFamily="34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itchFamily="34" charset="-122"/>
          <a:ea typeface="微软雅黑" pitchFamily="34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itchFamily="34" charset="-122"/>
          <a:ea typeface="微软雅黑" pitchFamily="34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itchFamily="34" charset="-122"/>
          <a:ea typeface="微软雅黑" pitchFamily="34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itchFamily="34" charset="-122"/>
          <a:ea typeface="微软雅黑" pitchFamily="34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itchFamily="34" charset="-122"/>
          <a:ea typeface="微软雅黑" pitchFamily="34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itchFamily="34" charset="-122"/>
          <a:ea typeface="微软雅黑" pitchFamily="34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itchFamily="34" charset="-122"/>
          <a:ea typeface="微软雅黑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Wingdings" pitchFamily="2" charset="2"/>
        <a:buChar char="ü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Wingdings" pitchFamily="2" charset="2"/>
        <a:buChar char="ü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Wingdings" pitchFamily="2" charset="2"/>
        <a:buChar char="ü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Wingdings" pitchFamily="2" charset="2"/>
        <a:buChar char="ü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Wingdings" pitchFamily="2" charset="2"/>
        <a:buChar char="ü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3"/>
          <p:cNvSpPr>
            <a:spLocks noGrp="1"/>
          </p:cNvSpPr>
          <p:nvPr>
            <p:ph type="ctrTitle"/>
          </p:nvPr>
        </p:nvSpPr>
        <p:spPr>
          <a:xfrm>
            <a:off x="1259632" y="1561356"/>
            <a:ext cx="6984776" cy="1428760"/>
          </a:xfrm>
        </p:spPr>
        <p:txBody>
          <a:bodyPr/>
          <a:lstStyle/>
          <a:p>
            <a:r>
              <a:rPr lang="zh-CN" altLang="en-US" sz="3600" dirty="0"/>
              <a:t>学生手机端在线缴费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121196"/>
            <a:ext cx="6408712" cy="952500"/>
          </a:xfrm>
        </p:spPr>
        <p:txBody>
          <a:bodyPr/>
          <a:lstStyle/>
          <a:p>
            <a:r>
              <a:rPr lang="en-US" altLang="zh-CN" sz="2800" b="1" dirty="0"/>
              <a:t>1</a:t>
            </a:r>
            <a:r>
              <a:rPr lang="zh-CN" altLang="en-US" sz="2800" b="1" dirty="0"/>
              <a:t>、移动</a:t>
            </a:r>
            <a:r>
              <a:rPr lang="en-US" altLang="zh-CN" sz="2800" b="1" dirty="0"/>
              <a:t>APP</a:t>
            </a:r>
            <a:r>
              <a:rPr lang="zh-CN" altLang="en-US" sz="2800" b="1" dirty="0"/>
              <a:t>下载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0096" y="1120016"/>
            <a:ext cx="74168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chemeClr val="accent2">
                    <a:lumMod val="75000"/>
                  </a:schemeClr>
                </a:solidFill>
              </a:rPr>
              <a:t>用户</a:t>
            </a:r>
            <a:r>
              <a:rPr lang="zh-CN" altLang="en-US" b="1" dirty="0">
                <a:solidFill>
                  <a:schemeClr val="accent2">
                    <a:lumMod val="75000"/>
                  </a:schemeClr>
                </a:solidFill>
              </a:rPr>
              <a:t>可以通过以下两种途径下载</a:t>
            </a:r>
            <a:r>
              <a:rPr lang="en-US" altLang="zh-CN" b="1" dirty="0">
                <a:solidFill>
                  <a:schemeClr val="accent2">
                    <a:lumMod val="75000"/>
                  </a:schemeClr>
                </a:solidFill>
              </a:rPr>
              <a:t>APP</a:t>
            </a:r>
            <a:r>
              <a:rPr lang="zh-CN" altLang="en-US" b="1" dirty="0">
                <a:solidFill>
                  <a:schemeClr val="accent2">
                    <a:lumMod val="75000"/>
                  </a:schemeClr>
                </a:solidFill>
              </a:rPr>
              <a:t>：</a:t>
            </a:r>
            <a:endParaRPr lang="en-US" altLang="zh-CN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accent2">
                    <a:lumMod val="75000"/>
                  </a:schemeClr>
                </a:solidFill>
              </a:rPr>
              <a:t>1</a:t>
            </a:r>
            <a:r>
              <a:rPr lang="zh-CN" altLang="en-US" dirty="0">
                <a:solidFill>
                  <a:schemeClr val="accent2">
                    <a:lumMod val="75000"/>
                  </a:schemeClr>
                </a:solidFill>
              </a:rPr>
              <a:t>、扫描下图二维码或通过电脑端登录页扫码下载；</a:t>
            </a:r>
            <a:endParaRPr lang="en-US" altLang="zh-CN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zh-CN" altLang="en-US" dirty="0"/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650096" y="3904421"/>
            <a:ext cx="7072189" cy="913133"/>
            <a:chOff x="668163" y="2907874"/>
            <a:chExt cx="7072189" cy="913133"/>
          </a:xfrm>
        </p:grpSpPr>
        <p:sp>
          <p:nvSpPr>
            <p:cNvPr id="4" name="矩形 3"/>
            <p:cNvSpPr/>
            <p:nvPr/>
          </p:nvSpPr>
          <p:spPr>
            <a:xfrm>
              <a:off x="668163" y="2932305"/>
              <a:ext cx="7072189" cy="8695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dirty="0">
                  <a:solidFill>
                    <a:schemeClr val="accent2">
                      <a:lumMod val="75000"/>
                    </a:schemeClr>
                  </a:solidFill>
                </a:rPr>
                <a:t>2</a:t>
              </a:r>
              <a:r>
                <a:rPr lang="zh-CN" altLang="en-US" dirty="0">
                  <a:solidFill>
                    <a:schemeClr val="accent2">
                      <a:lumMod val="75000"/>
                    </a:schemeClr>
                  </a:solidFill>
                </a:rPr>
                <a:t>、</a:t>
              </a:r>
              <a:r>
                <a:rPr lang="zh-CN" altLang="zh-CN" dirty="0">
                  <a:solidFill>
                    <a:schemeClr val="accent2">
                      <a:lumMod val="75000"/>
                    </a:schemeClr>
                  </a:solidFill>
                </a:rPr>
                <a:t>通过小米</a:t>
              </a:r>
              <a:r>
                <a:rPr lang="zh-CN" altLang="en-US" dirty="0">
                  <a:solidFill>
                    <a:schemeClr val="accent2">
                      <a:lumMod val="75000"/>
                    </a:schemeClr>
                  </a:solidFill>
                </a:rPr>
                <a:t>应用商店</a:t>
              </a:r>
              <a:r>
                <a:rPr lang="en-US" altLang="zh-CN" dirty="0">
                  <a:solidFill>
                    <a:schemeClr val="accent2">
                      <a:lumMod val="75000"/>
                    </a:schemeClr>
                  </a:solidFill>
                </a:rPr>
                <a:t>        </a:t>
              </a:r>
              <a:r>
                <a:rPr lang="zh-CN" altLang="en-US" dirty="0">
                  <a:solidFill>
                    <a:schemeClr val="accent2">
                      <a:lumMod val="75000"/>
                    </a:schemeClr>
                  </a:solidFill>
                </a:rPr>
                <a:t>、</a:t>
              </a:r>
              <a:r>
                <a:rPr lang="zh-CN" altLang="zh-CN" dirty="0">
                  <a:solidFill>
                    <a:schemeClr val="accent2">
                      <a:lumMod val="75000"/>
                    </a:schemeClr>
                  </a:solidFill>
                </a:rPr>
                <a:t>华为</a:t>
              </a:r>
              <a:r>
                <a:rPr lang="zh-CN" altLang="en-US" dirty="0">
                  <a:solidFill>
                    <a:schemeClr val="accent2">
                      <a:lumMod val="75000"/>
                    </a:schemeClr>
                  </a:solidFill>
                </a:rPr>
                <a:t>应用市场        、</a:t>
              </a:r>
              <a:r>
                <a:rPr lang="zh-CN" altLang="zh-CN" dirty="0">
                  <a:solidFill>
                    <a:schemeClr val="accent2">
                      <a:lumMod val="75000"/>
                    </a:schemeClr>
                  </a:solidFill>
                </a:rPr>
                <a:t>应用宝</a:t>
              </a:r>
              <a:r>
                <a:rPr lang="en-US" altLang="zh-CN" dirty="0">
                  <a:solidFill>
                    <a:schemeClr val="accent2">
                      <a:lumMod val="75000"/>
                    </a:schemeClr>
                  </a:solidFill>
                </a:rPr>
                <a:t>        </a:t>
              </a:r>
              <a:r>
                <a:rPr lang="zh-CN" altLang="en-US" dirty="0">
                  <a:solidFill>
                    <a:schemeClr val="accent2">
                      <a:lumMod val="75000"/>
                    </a:schemeClr>
                  </a:solidFill>
                </a:rPr>
                <a:t>以及</a:t>
              </a:r>
              <a:r>
                <a:rPr lang="zh-CN" altLang="zh-CN" dirty="0">
                  <a:solidFill>
                    <a:schemeClr val="accent2">
                      <a:lumMod val="75000"/>
                    </a:schemeClr>
                  </a:solidFill>
                </a:rPr>
                <a:t>苹果</a:t>
              </a:r>
              <a:r>
                <a:rPr lang="en-US" altLang="zh-CN" dirty="0">
                  <a:solidFill>
                    <a:schemeClr val="accent2">
                      <a:lumMod val="75000"/>
                    </a:schemeClr>
                  </a:solidFill>
                </a:rPr>
                <a:t>APP Store        </a:t>
              </a:r>
              <a:r>
                <a:rPr lang="zh-CN" altLang="en-US" dirty="0">
                  <a:solidFill>
                    <a:schemeClr val="accent2">
                      <a:lumMod val="75000"/>
                    </a:schemeClr>
                  </a:solidFill>
                </a:rPr>
                <a:t>：</a:t>
              </a:r>
              <a:r>
                <a:rPr lang="zh-CN" altLang="zh-CN" dirty="0">
                  <a:solidFill>
                    <a:schemeClr val="accent2">
                      <a:lumMod val="75000"/>
                    </a:schemeClr>
                  </a:solidFill>
                </a:rPr>
                <a:t>搜索“</a:t>
              </a:r>
              <a:r>
                <a:rPr lang="zh-CN" altLang="zh-CN" b="1" dirty="0">
                  <a:solidFill>
                    <a:schemeClr val="accent2">
                      <a:lumMod val="75000"/>
                    </a:schemeClr>
                  </a:solidFill>
                </a:rPr>
                <a:t>学起</a:t>
              </a:r>
              <a:r>
                <a:rPr lang="en-US" altLang="zh-CN" b="1" dirty="0">
                  <a:solidFill>
                    <a:schemeClr val="accent2">
                      <a:lumMod val="75000"/>
                    </a:schemeClr>
                  </a:solidFill>
                </a:rPr>
                <a:t>plus</a:t>
              </a:r>
              <a:r>
                <a:rPr lang="zh-CN" altLang="zh-CN" dirty="0">
                  <a:solidFill>
                    <a:schemeClr val="accent2">
                      <a:lumMod val="75000"/>
                    </a:schemeClr>
                  </a:solidFill>
                </a:rPr>
                <a:t>”</a:t>
              </a:r>
              <a:r>
                <a:rPr lang="zh-CN" altLang="en-US" dirty="0">
                  <a:solidFill>
                    <a:schemeClr val="accent2">
                      <a:lumMod val="75000"/>
                    </a:schemeClr>
                  </a:solidFill>
                </a:rPr>
                <a:t>下载。</a:t>
              </a:r>
              <a:endParaRPr lang="en-US" altLang="zh-CN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6334" y="2975208"/>
              <a:ext cx="44256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7744" y="3393970"/>
              <a:ext cx="457200" cy="4270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2907874"/>
              <a:ext cx="525463" cy="541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72" b="33178"/>
            <a:stretch/>
          </p:blipFill>
          <p:spPr bwMode="auto">
            <a:xfrm>
              <a:off x="6482642" y="2932305"/>
              <a:ext cx="472856" cy="482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id="{95FCCEB8-4668-024E-9017-AF5894526E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5557" y="2016568"/>
            <a:ext cx="3013637" cy="1887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191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121196"/>
            <a:ext cx="6408712" cy="952500"/>
          </a:xfrm>
        </p:spPr>
        <p:txBody>
          <a:bodyPr/>
          <a:lstStyle/>
          <a:p>
            <a:r>
              <a:rPr lang="en-US" altLang="zh-CN" sz="2800" b="1" dirty="0"/>
              <a:t>2</a:t>
            </a:r>
            <a:r>
              <a:rPr lang="zh-CN" altLang="en-US" sz="2800" b="1" dirty="0"/>
              <a:t>、下载及应用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1046179"/>
            <a:ext cx="7416824" cy="454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accent2">
                    <a:lumMod val="75000"/>
                  </a:schemeClr>
                </a:solidFill>
              </a:rPr>
              <a:t>步骤一：以</a:t>
            </a:r>
            <a:r>
              <a:rPr lang="en-US" altLang="zh-CN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zh-CN" altLang="en-US" dirty="0">
                <a:solidFill>
                  <a:schemeClr val="accent2">
                    <a:lumMod val="75000"/>
                  </a:schemeClr>
                </a:solidFill>
              </a:rPr>
              <a:t>苹果</a:t>
            </a:r>
            <a:r>
              <a:rPr lang="en-US" altLang="zh-CN" dirty="0">
                <a:solidFill>
                  <a:schemeClr val="accent2">
                    <a:lumMod val="75000"/>
                  </a:schemeClr>
                </a:solidFill>
              </a:rPr>
              <a:t>APP Store</a:t>
            </a:r>
            <a:r>
              <a:rPr lang="zh-CN" altLang="en-US" dirty="0">
                <a:solidFill>
                  <a:schemeClr val="accent2">
                    <a:lumMod val="75000"/>
                  </a:schemeClr>
                </a:solidFill>
              </a:rPr>
              <a:t>为例；搜索“学起 </a:t>
            </a:r>
            <a:r>
              <a:rPr lang="en-US" altLang="zh-CN" dirty="0">
                <a:solidFill>
                  <a:schemeClr val="accent2">
                    <a:lumMod val="75000"/>
                  </a:schemeClr>
                </a:solidFill>
              </a:rPr>
              <a:t>plus</a:t>
            </a:r>
            <a:r>
              <a:rPr lang="zh-CN" altLang="en-US" dirty="0">
                <a:solidFill>
                  <a:schemeClr val="accent2">
                    <a:lumMod val="75000"/>
                  </a:schemeClr>
                </a:solidFill>
              </a:rPr>
              <a:t>”并下载；</a:t>
            </a:r>
            <a:endParaRPr lang="zh-CN" altLang="en-US" dirty="0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4337ACA5-6FA1-E64E-94E1-EC8C34B4295D}"/>
              </a:ext>
            </a:extLst>
          </p:cNvPr>
          <p:cNvGrpSpPr/>
          <p:nvPr/>
        </p:nvGrpSpPr>
        <p:grpSpPr>
          <a:xfrm>
            <a:off x="971600" y="1525194"/>
            <a:ext cx="4430816" cy="3865612"/>
            <a:chOff x="971600" y="1687398"/>
            <a:chExt cx="4430816" cy="3865612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44764C6F-90A6-8346-9D62-3E3F71DB9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1600" y="1687398"/>
              <a:ext cx="1762960" cy="3865612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A249CCD8-6C26-1448-BF58-14E694AB81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35896" y="1687398"/>
              <a:ext cx="1766520" cy="3865612"/>
            </a:xfrm>
            <a:prstGeom prst="rect">
              <a:avLst/>
            </a:prstGeom>
          </p:spPr>
        </p:pic>
        <p:sp>
          <p:nvSpPr>
            <p:cNvPr id="6" name="右箭头 5">
              <a:extLst>
                <a:ext uri="{FF2B5EF4-FFF2-40B4-BE49-F238E27FC236}">
                  <a16:creationId xmlns:a16="http://schemas.microsoft.com/office/drawing/2014/main" id="{B59BB69F-4FB1-454B-A58D-476C9EC57168}"/>
                </a:ext>
              </a:extLst>
            </p:cNvPr>
            <p:cNvSpPr/>
            <p:nvPr/>
          </p:nvSpPr>
          <p:spPr>
            <a:xfrm>
              <a:off x="2749574" y="3145532"/>
              <a:ext cx="742306" cy="288032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11260D85-BEE0-1E4B-A77A-97BE1E3999ED}"/>
                </a:ext>
              </a:extLst>
            </p:cNvPr>
            <p:cNvSpPr/>
            <p:nvPr/>
          </p:nvSpPr>
          <p:spPr>
            <a:xfrm>
              <a:off x="3707904" y="2006098"/>
              <a:ext cx="432048" cy="41935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noFill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F44B5FE0-B3D8-AF4C-A37B-A72BF7BD0D1E}"/>
                </a:ext>
              </a:extLst>
            </p:cNvPr>
            <p:cNvSpPr/>
            <p:nvPr/>
          </p:nvSpPr>
          <p:spPr>
            <a:xfrm>
              <a:off x="971600" y="1921395"/>
              <a:ext cx="1762960" cy="21602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noFill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2393733F-BFE7-EA4B-B189-42FA15018EA2}"/>
                </a:ext>
              </a:extLst>
            </p:cNvPr>
            <p:cNvSpPr/>
            <p:nvPr/>
          </p:nvSpPr>
          <p:spPr>
            <a:xfrm>
              <a:off x="2229416" y="2250767"/>
              <a:ext cx="432048" cy="31870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0012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121196"/>
            <a:ext cx="6408712" cy="952500"/>
          </a:xfrm>
        </p:spPr>
        <p:txBody>
          <a:bodyPr/>
          <a:lstStyle/>
          <a:p>
            <a:r>
              <a:rPr lang="en-US" altLang="zh-CN" sz="2800" b="1" dirty="0"/>
              <a:t>3</a:t>
            </a:r>
            <a:r>
              <a:rPr lang="zh-CN" altLang="en-US" sz="2800" b="1" dirty="0"/>
              <a:t>、输入账号密码登录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3568" y="1120016"/>
            <a:ext cx="7776863" cy="454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accent2">
                    <a:lumMod val="75000"/>
                  </a:schemeClr>
                </a:solidFill>
              </a:rPr>
              <a:t>步骤二：选择院校名称，并输入账号及密码登录；（密码与电脑端相同）</a:t>
            </a:r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8B06050-F6B1-3C46-B288-69F174A55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574050"/>
            <a:ext cx="1891250" cy="409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860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121196"/>
            <a:ext cx="6408712" cy="952500"/>
          </a:xfrm>
        </p:spPr>
        <p:txBody>
          <a:bodyPr/>
          <a:lstStyle/>
          <a:p>
            <a:r>
              <a:rPr lang="en-US" altLang="zh-CN" sz="2800" b="1" dirty="0"/>
              <a:t>4</a:t>
            </a:r>
            <a:r>
              <a:rPr lang="zh-CN" altLang="en-US" sz="2800" b="1" dirty="0"/>
              <a:t>、通过</a:t>
            </a:r>
            <a:r>
              <a:rPr lang="en-US" altLang="zh-CN" sz="2800" b="1" dirty="0"/>
              <a:t>APP</a:t>
            </a:r>
            <a:r>
              <a:rPr lang="zh-CN" altLang="en-US" sz="2800" b="1" dirty="0"/>
              <a:t>缴费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560" y="1016518"/>
            <a:ext cx="7920880" cy="869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accent2">
                    <a:lumMod val="75000"/>
                  </a:schemeClr>
                </a:solidFill>
              </a:rPr>
              <a:t>步骤三：点击“在线支付”打开支付页面；确认学号和缴费金额，无问题点击“确认”：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9709738-93F9-1B47-ADD4-E1E828A2F8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7" y="1926753"/>
            <a:ext cx="1791457" cy="379005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B2FA386-6F2C-B542-8A13-2C59AC6E20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131" y="1828872"/>
            <a:ext cx="1813253" cy="3828603"/>
          </a:xfrm>
          <a:prstGeom prst="rect">
            <a:avLst/>
          </a:prstGeom>
        </p:spPr>
      </p:pic>
      <p:sp>
        <p:nvSpPr>
          <p:cNvPr id="6" name="右箭头 5">
            <a:extLst>
              <a:ext uri="{FF2B5EF4-FFF2-40B4-BE49-F238E27FC236}">
                <a16:creationId xmlns:a16="http://schemas.microsoft.com/office/drawing/2014/main" id="{8BC17E2B-0BAB-F948-8CD5-1DAF355C6DB6}"/>
              </a:ext>
            </a:extLst>
          </p:cNvPr>
          <p:cNvSpPr/>
          <p:nvPr/>
        </p:nvSpPr>
        <p:spPr>
          <a:xfrm>
            <a:off x="2778326" y="3289548"/>
            <a:ext cx="576064" cy="21602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0000"/>
              </a:solidFill>
            </a:endParaRPr>
          </a:p>
        </p:txBody>
      </p:sp>
      <p:sp>
        <p:nvSpPr>
          <p:cNvPr id="10" name="右箭头 9">
            <a:extLst>
              <a:ext uri="{FF2B5EF4-FFF2-40B4-BE49-F238E27FC236}">
                <a16:creationId xmlns:a16="http://schemas.microsoft.com/office/drawing/2014/main" id="{FFA2C494-38B1-0748-AD0A-0E56065A1BB1}"/>
              </a:ext>
            </a:extLst>
          </p:cNvPr>
          <p:cNvSpPr/>
          <p:nvPr/>
        </p:nvSpPr>
        <p:spPr>
          <a:xfrm>
            <a:off x="5429572" y="3289548"/>
            <a:ext cx="576064" cy="21602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0000"/>
              </a:solidFill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BEC0B169-FCC2-F248-8C3E-36343323DE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1865609"/>
            <a:ext cx="1732499" cy="3814939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50442558-4325-E740-A52B-CC43A38EFF11}"/>
              </a:ext>
            </a:extLst>
          </p:cNvPr>
          <p:cNvSpPr/>
          <p:nvPr/>
        </p:nvSpPr>
        <p:spPr>
          <a:xfrm>
            <a:off x="4644008" y="3937620"/>
            <a:ext cx="576069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noFill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9CE6B6BB-E70B-3545-84D0-F4BD9B06F7F4}"/>
              </a:ext>
            </a:extLst>
          </p:cNvPr>
          <p:cNvSpPr/>
          <p:nvPr/>
        </p:nvSpPr>
        <p:spPr>
          <a:xfrm>
            <a:off x="7092280" y="3649588"/>
            <a:ext cx="720080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880557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121196"/>
            <a:ext cx="6408712" cy="952500"/>
          </a:xfrm>
        </p:spPr>
        <p:txBody>
          <a:bodyPr/>
          <a:lstStyle/>
          <a:p>
            <a:r>
              <a:rPr lang="en-US" altLang="zh-CN" sz="2800" b="1" dirty="0"/>
              <a:t>4</a:t>
            </a:r>
            <a:r>
              <a:rPr lang="zh-CN" altLang="en-US" sz="2800" b="1" dirty="0"/>
              <a:t>、通过</a:t>
            </a:r>
            <a:r>
              <a:rPr lang="en-US" altLang="zh-CN" sz="2800" b="1" dirty="0"/>
              <a:t>APP</a:t>
            </a:r>
            <a:r>
              <a:rPr lang="zh-CN" altLang="en-US" sz="2800" b="1" dirty="0"/>
              <a:t>缴费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9552" y="1109423"/>
            <a:ext cx="7416824" cy="454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accent2">
                    <a:lumMod val="75000"/>
                  </a:schemeClr>
                </a:solidFill>
              </a:rPr>
              <a:t>步骤四：目前支持中国银行缴费，缴费后点击返回商户：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9B6BEA4-AE11-2546-978A-1F863DADE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38" y="1579795"/>
            <a:ext cx="2553047" cy="3865300"/>
          </a:xfrm>
          <a:prstGeom prst="rect">
            <a:avLst/>
          </a:prstGeom>
        </p:spPr>
      </p:pic>
      <p:grpSp>
        <p:nvGrpSpPr>
          <p:cNvPr id="19" name="组合 18">
            <a:extLst>
              <a:ext uri="{FF2B5EF4-FFF2-40B4-BE49-F238E27FC236}">
                <a16:creationId xmlns:a16="http://schemas.microsoft.com/office/drawing/2014/main" id="{3E7E707A-7C35-EC43-9A39-CABCEE0C6CEB}"/>
              </a:ext>
            </a:extLst>
          </p:cNvPr>
          <p:cNvGrpSpPr/>
          <p:nvPr/>
        </p:nvGrpSpPr>
        <p:grpSpPr>
          <a:xfrm>
            <a:off x="323528" y="1563458"/>
            <a:ext cx="8795054" cy="4019665"/>
            <a:chOff x="-14943" y="1775447"/>
            <a:chExt cx="9158943" cy="3865300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6A17AF38-2B71-0E41-970C-D765406711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319" y="1775447"/>
              <a:ext cx="1841969" cy="3865300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E4D2634C-B37F-6144-9745-B5C38A643D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97444" y="1775447"/>
              <a:ext cx="1923465" cy="3807676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469AFBFA-0C94-B34E-A914-66E7F292AC0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35328" y="1789519"/>
              <a:ext cx="1908672" cy="3793604"/>
            </a:xfrm>
            <a:prstGeom prst="rect">
              <a:avLst/>
            </a:prstGeom>
          </p:spPr>
        </p:pic>
        <p:sp>
          <p:nvSpPr>
            <p:cNvPr id="12" name="右箭头 11">
              <a:extLst>
                <a:ext uri="{FF2B5EF4-FFF2-40B4-BE49-F238E27FC236}">
                  <a16:creationId xmlns:a16="http://schemas.microsoft.com/office/drawing/2014/main" id="{629C8ADC-F009-5145-A38D-A9A179438523}"/>
                </a:ext>
              </a:extLst>
            </p:cNvPr>
            <p:cNvSpPr/>
            <p:nvPr/>
          </p:nvSpPr>
          <p:spPr>
            <a:xfrm>
              <a:off x="2553818" y="3145532"/>
              <a:ext cx="296161" cy="216024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13" name="右箭头 12">
              <a:extLst>
                <a:ext uri="{FF2B5EF4-FFF2-40B4-BE49-F238E27FC236}">
                  <a16:creationId xmlns:a16="http://schemas.microsoft.com/office/drawing/2014/main" id="{2B220E32-F1DF-C440-BDB6-EF68ACC189EE}"/>
                </a:ext>
              </a:extLst>
            </p:cNvPr>
            <p:cNvSpPr/>
            <p:nvPr/>
          </p:nvSpPr>
          <p:spPr>
            <a:xfrm>
              <a:off x="4697189" y="3145532"/>
              <a:ext cx="289743" cy="216024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14" name="右箭头 13">
              <a:extLst>
                <a:ext uri="{FF2B5EF4-FFF2-40B4-BE49-F238E27FC236}">
                  <a16:creationId xmlns:a16="http://schemas.microsoft.com/office/drawing/2014/main" id="{E28D0CB6-C969-3548-8033-351F9784D87C}"/>
                </a:ext>
              </a:extLst>
            </p:cNvPr>
            <p:cNvSpPr/>
            <p:nvPr/>
          </p:nvSpPr>
          <p:spPr>
            <a:xfrm>
              <a:off x="6946028" y="3145532"/>
              <a:ext cx="289300" cy="216024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34828F2A-98BC-6B41-945D-8E422303319E}"/>
                </a:ext>
              </a:extLst>
            </p:cNvPr>
            <p:cNvSpPr/>
            <p:nvPr/>
          </p:nvSpPr>
          <p:spPr>
            <a:xfrm>
              <a:off x="-14943" y="3505573"/>
              <a:ext cx="2536107" cy="73357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noFill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E1BA3C9C-E66B-6045-AD7E-A9B4086DFD99}"/>
                </a:ext>
              </a:extLst>
            </p:cNvPr>
            <p:cNvSpPr/>
            <p:nvPr/>
          </p:nvSpPr>
          <p:spPr>
            <a:xfrm>
              <a:off x="2838319" y="3505573"/>
              <a:ext cx="1841969" cy="2880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noFill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C3E7507C-9051-204E-B922-EC4FACB057A0}"/>
                </a:ext>
              </a:extLst>
            </p:cNvPr>
            <p:cNvSpPr/>
            <p:nvPr/>
          </p:nvSpPr>
          <p:spPr>
            <a:xfrm>
              <a:off x="5220072" y="2785492"/>
              <a:ext cx="1584176" cy="100811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noFill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B39F62E7-F36D-A24E-A76A-CCE8F5042B97}"/>
                </a:ext>
              </a:extLst>
            </p:cNvPr>
            <p:cNvSpPr/>
            <p:nvPr/>
          </p:nvSpPr>
          <p:spPr>
            <a:xfrm>
              <a:off x="7812359" y="5233764"/>
              <a:ext cx="648073" cy="31474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9589855"/>
      </p:ext>
    </p:extLst>
  </p:cSld>
  <p:clrMapOvr>
    <a:masterClrMapping/>
  </p:clrMapOvr>
</p:sld>
</file>

<file path=ppt/theme/theme1.xml><?xml version="1.0" encoding="utf-8"?>
<a:theme xmlns:a="http://schemas.openxmlformats.org/drawingml/2006/main" name="项目策划模板@0.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项目策划模板@0.9.potx</Template>
  <TotalTime>22978</TotalTime>
  <Words>162</Words>
  <Application>Microsoft Macintosh PowerPoint</Application>
  <PresentationFormat>全屏显示(16:10)</PresentationFormat>
  <Paragraphs>15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宋体</vt:lpstr>
      <vt:lpstr>微软雅黑</vt:lpstr>
      <vt:lpstr>Arial</vt:lpstr>
      <vt:lpstr>Calibri</vt:lpstr>
      <vt:lpstr>Wingdings</vt:lpstr>
      <vt:lpstr>项目策划模板@0.9</vt:lpstr>
      <vt:lpstr>学生手机端在线缴费</vt:lpstr>
      <vt:lpstr>1、移动APP下载</vt:lpstr>
      <vt:lpstr>2、下载及应用</vt:lpstr>
      <vt:lpstr>3、输入账号密码登录</vt:lpstr>
      <vt:lpstr>4、通过APP缴费</vt:lpstr>
      <vt:lpstr>4、通过APP缴费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姬业</dc:creator>
  <cp:lastModifiedBy>Microsoft Office User</cp:lastModifiedBy>
  <cp:revision>2849</cp:revision>
  <dcterms:created xsi:type="dcterms:W3CDTF">2009-12-06T10:38:01Z</dcterms:created>
  <dcterms:modified xsi:type="dcterms:W3CDTF">2021-02-26T09:05:20Z</dcterms:modified>
</cp:coreProperties>
</file>